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conversation: these are general recommendations, not a finalized plan. They draw on the committee's 6-12 and 6-25 drafts, the Healing Advocacy Fund's interviews with 24 Oregon and Colorado stakeholders, a comparison of Oregon's 120-hour and Colorado's 150-hour standards, and consultation with experienced colleagues, including the Memoru consultation model. The design question throughout is calibration: rigorous enough to be defensible, lean enough to keep training accessible.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minute on each. Recommendation 1 is a naming fix with real public-protection value. Recommendations 2 and 3 are a deliberate reduction from the current draft's hour totals — the argument is that structure and checkpoints protect the public better than raw hours. Recommendation 4 is the competency checkpoint that makes the reductions defensible.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Oregon graduates told the Colorado interviewers that even 120 total hours left the didactic portion too thin to go deep on any one skill; Colorado's 150 raises real cost and access concerns. 84 sits in the defensible middle. Note the trauma module is deliberately scoped: it is not PTSD treatment training, and providers without PTSD in their scope should collaborate with or refer to a PTSD-trained provider. The full curriculum table with all module allocations is in the written recommendations.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reduction from 100/120 hours is deliberate: scaffolding, the training permit, and the case-presentation checkpoint provide stronger quality assurance than raw hour counts, at lower cost to trainees. Flag the placement question: requiring all hours in a Healing Center will bottleneck rural trainees, so an apprenticeship or site-supervisor model is worth discussing — along with Larry's question of who vets instructors if placements are decoupled from training programs.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core problem this solves: consultation groups elsewhere allow path-of-least-resistance completion — attend the hours, never present your own casework. Tying sign-off to two presented cases closes that gap. Each presentation is a biopsychosocial case conceptualization: presenting concerns, risk factors, supportive factors, treatment considerations, and recommendations for aftercare. Memoru is Marcella and Bruce's healing center in Boulder; Marcella was a lead PI in the MAPS MDMA trials and is among the most experienced psychedelic therapists in the country. The end-of-life checkpoint came out of the review with Larry Leeman.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inviting discussion rather than a vote: the goal today is direction on the four recommendations and reactions to these open questions. The written draft has the full curriculum table, the practicum detail, and the supporting evidence from the Colorado qualitative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C5F2D"/>
        </a:solidFill>
      </p:bgPr>
    </p:bg>
    <p:spTree>
      <p:nvGrpSpPr>
        <p:cNvPr id="1" name=""/>
        <p:cNvGrpSpPr/>
        <p:nvPr/>
      </p:nvGrpSpPr>
      <p:grpSpPr>
        <a:xfrm>
          <a:off x="0" y="0"/>
          <a:ext cx="0" cy="0"/>
          <a:chOff x="0" y="0"/>
          <a:chExt cx="0" cy="0"/>
        </a:xfrm>
      </p:grpSpPr>
      <p:sp>
        <p:nvSpPr>
          <p:cNvPr id="2" name="Text 0"/>
          <p:cNvSpPr/>
          <p:nvPr/>
        </p:nvSpPr>
        <p:spPr>
          <a:xfrm>
            <a:off x="822960" y="1828800"/>
            <a:ext cx="10515600" cy="457200"/>
          </a:xfrm>
          <a:prstGeom prst="rect">
            <a:avLst/>
          </a:prstGeom>
          <a:noFill/>
          <a:ln/>
        </p:spPr>
        <p:txBody>
          <a:bodyPr wrap="square" lIns="0" tIns="0" rIns="0" bIns="0" rtlCol="0" anchor="ctr"/>
          <a:lstStyle/>
          <a:p>
            <a:pPr indent="0" marL="0">
              <a:buNone/>
            </a:pPr>
            <a:r>
              <a:rPr lang="en-US" sz="1800" b="1" spc="200" kern="0" dirty="0">
                <a:solidFill>
                  <a:srgbClr val="97BC62"/>
                </a:solidFill>
                <a:latin typeface="Calibri" pitchFamily="34" charset="0"/>
                <a:ea typeface="Calibri" pitchFamily="34" charset="-122"/>
                <a:cs typeface="Calibri" pitchFamily="34" charset="-120"/>
              </a:rPr>
              <a:t>New Mexico Medical Psilocybin Program</a:t>
            </a:r>
            <a:endParaRPr lang="en-US" sz="1800" dirty="0"/>
          </a:p>
        </p:txBody>
      </p:sp>
      <p:sp>
        <p:nvSpPr>
          <p:cNvPr id="3" name="Text 1"/>
          <p:cNvSpPr/>
          <p:nvPr/>
        </p:nvSpPr>
        <p:spPr>
          <a:xfrm>
            <a:off x="822960" y="2240280"/>
            <a:ext cx="10515600" cy="914400"/>
          </a:xfrm>
          <a:prstGeom prst="rect">
            <a:avLst/>
          </a:prstGeom>
          <a:noFill/>
          <a:ln/>
        </p:spPr>
        <p:txBody>
          <a:bodyPr wrap="square" lIns="0" tIns="0" rIns="0" bIns="0" rtlCol="0" anchor="ctr"/>
          <a:lstStyle/>
          <a:p>
            <a:pPr indent="0" marL="0">
              <a:buNone/>
            </a:pPr>
            <a:r>
              <a:rPr lang="en-US" sz="4400" b="1" dirty="0">
                <a:solidFill>
                  <a:srgbClr val="FFFFFF"/>
                </a:solidFill>
                <a:latin typeface="Cambria" pitchFamily="34" charset="0"/>
                <a:ea typeface="Cambria" pitchFamily="34" charset="-122"/>
                <a:cs typeface="Cambria" pitchFamily="34" charset="-120"/>
              </a:rPr>
              <a:t>Education and Training Requirements</a:t>
            </a:r>
            <a:endParaRPr lang="en-US" sz="4400" dirty="0"/>
          </a:p>
        </p:txBody>
      </p:sp>
      <p:sp>
        <p:nvSpPr>
          <p:cNvPr id="4" name="Text 2"/>
          <p:cNvSpPr/>
          <p:nvPr/>
        </p:nvSpPr>
        <p:spPr>
          <a:xfrm>
            <a:off x="822960" y="3200400"/>
            <a:ext cx="10515600" cy="548640"/>
          </a:xfrm>
          <a:prstGeom prst="rect">
            <a:avLst/>
          </a:prstGeom>
          <a:noFill/>
          <a:ln/>
        </p:spPr>
        <p:txBody>
          <a:bodyPr wrap="square" lIns="0" tIns="0" rIns="0" bIns="0" rtlCol="0" anchor="ctr"/>
          <a:lstStyle/>
          <a:p>
            <a:pPr indent="0" marL="0">
              <a:buNone/>
            </a:pPr>
            <a:r>
              <a:rPr lang="en-US" sz="2200" i="1" dirty="0">
                <a:solidFill>
                  <a:srgbClr val="F5F5F5"/>
                </a:solidFill>
                <a:latin typeface="Calibri" pitchFamily="34" charset="0"/>
                <a:ea typeface="Calibri" pitchFamily="34" charset="-122"/>
                <a:cs typeface="Calibri" pitchFamily="34" charset="-120"/>
              </a:rPr>
              <a:t>Recommendations for Facilitators and Licensed Providers</a:t>
            </a:r>
            <a:endParaRPr lang="en-US" sz="2200" dirty="0"/>
          </a:p>
        </p:txBody>
      </p:sp>
      <p:sp>
        <p:nvSpPr>
          <p:cNvPr id="5" name="Text 3"/>
          <p:cNvSpPr/>
          <p:nvPr/>
        </p:nvSpPr>
        <p:spPr>
          <a:xfrm>
            <a:off x="822960" y="5394960"/>
            <a:ext cx="10515600" cy="365760"/>
          </a:xfrm>
          <a:prstGeom prst="rect">
            <a:avLst/>
          </a:prstGeom>
          <a:noFill/>
          <a:ln/>
        </p:spPr>
        <p:txBody>
          <a:bodyPr wrap="square" lIns="0" tIns="0" rIns="0" bIns="0" rtlCol="0" anchor="ctr"/>
          <a:lstStyle/>
          <a:p>
            <a:pPr indent="0" marL="0">
              <a:buNone/>
            </a:pPr>
            <a:r>
              <a:rPr lang="en-US" sz="1400" dirty="0">
                <a:solidFill>
                  <a:srgbClr val="97BC62"/>
                </a:solidFill>
                <a:latin typeface="Calibri" pitchFamily="34" charset="0"/>
                <a:ea typeface="Calibri" pitchFamily="34" charset="-122"/>
                <a:cs typeface="Calibri" pitchFamily="34" charset="-120"/>
              </a:rPr>
              <a:t>Training and Education Committee  ·  Draft for Discussion  ·  July 17, 2026  ·  Dr. Anne Metz</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11480"/>
            <a:ext cx="10972800" cy="640080"/>
          </a:xfrm>
          <a:prstGeom prst="rect">
            <a:avLst/>
          </a:prstGeom>
          <a:noFill/>
          <a:ln/>
        </p:spPr>
        <p:txBody>
          <a:bodyPr wrap="square" lIns="0" tIns="0" rIns="0" bIns="0" rtlCol="0" anchor="ctr"/>
          <a:lstStyle/>
          <a:p>
            <a:pPr indent="0" marL="0">
              <a:buNone/>
            </a:pPr>
            <a:r>
              <a:rPr lang="en-US" sz="3600" b="1" dirty="0">
                <a:solidFill>
                  <a:srgbClr val="2C5F2D"/>
                </a:solidFill>
                <a:latin typeface="Cambria" pitchFamily="34" charset="0"/>
                <a:ea typeface="Cambria" pitchFamily="34" charset="-122"/>
                <a:cs typeface="Cambria" pitchFamily="34" charset="-120"/>
              </a:rPr>
              <a:t>Four Recommendations</a:t>
            </a:r>
            <a:endParaRPr lang="en-US" sz="3600" dirty="0"/>
          </a:p>
        </p:txBody>
      </p:sp>
      <p:sp>
        <p:nvSpPr>
          <p:cNvPr id="3" name="Shape 1"/>
          <p:cNvSpPr/>
          <p:nvPr/>
        </p:nvSpPr>
        <p:spPr>
          <a:xfrm>
            <a:off x="640080" y="1325880"/>
            <a:ext cx="5440680" cy="2331720"/>
          </a:xfrm>
          <a:prstGeom prst="roundRect">
            <a:avLst>
              <a:gd name="adj" fmla="val 3137"/>
            </a:avLst>
          </a:prstGeom>
          <a:solidFill>
            <a:srgbClr val="F5F5F5"/>
          </a:solidFill>
          <a:ln w="9525">
            <a:solidFill>
              <a:srgbClr val="E0E0E0"/>
            </a:solidFill>
            <a:prstDash val="solid"/>
          </a:ln>
        </p:spPr>
      </p:sp>
      <p:sp>
        <p:nvSpPr>
          <p:cNvPr id="4" name="Shape 2"/>
          <p:cNvSpPr/>
          <p:nvPr/>
        </p:nvSpPr>
        <p:spPr>
          <a:xfrm>
            <a:off x="914400" y="1600200"/>
            <a:ext cx="502920" cy="502920"/>
          </a:xfrm>
          <a:prstGeom prst="ellipse">
            <a:avLst/>
          </a:prstGeom>
          <a:solidFill>
            <a:srgbClr val="2C5F2D"/>
          </a:solidFill>
          <a:ln/>
        </p:spPr>
      </p:sp>
      <p:sp>
        <p:nvSpPr>
          <p:cNvPr id="5" name="Text 3"/>
          <p:cNvSpPr/>
          <p:nvPr/>
        </p:nvSpPr>
        <p:spPr>
          <a:xfrm>
            <a:off x="914400" y="160020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1</a:t>
            </a:r>
            <a:endParaRPr lang="en-US" sz="2000" dirty="0"/>
          </a:p>
        </p:txBody>
      </p:sp>
      <p:sp>
        <p:nvSpPr>
          <p:cNvPr id="6" name="Text 4"/>
          <p:cNvSpPr/>
          <p:nvPr/>
        </p:nvSpPr>
        <p:spPr>
          <a:xfrm>
            <a:off x="1600200" y="1527048"/>
            <a:ext cx="4206240" cy="777240"/>
          </a:xfrm>
          <a:prstGeom prst="rect">
            <a:avLst/>
          </a:prstGeom>
          <a:noFill/>
          <a:ln/>
        </p:spPr>
        <p:txBody>
          <a:bodyPr wrap="square" lIns="0" tIns="0" rIns="0" bIns="0" rtlCol="0" anchor="t"/>
          <a:lstStyle/>
          <a:p>
            <a:pPr indent="0" marL="0">
              <a:buNone/>
            </a:pPr>
            <a:r>
              <a:rPr lang="en-US" sz="1600" b="1" dirty="0">
                <a:solidFill>
                  <a:srgbClr val="2C5F2D"/>
                </a:solidFill>
                <a:latin typeface="Calibri" pitchFamily="34" charset="0"/>
                <a:ea typeface="Calibri" pitchFamily="34" charset="-122"/>
                <a:cs typeface="Calibri" pitchFamily="34" charset="-120"/>
              </a:rPr>
              <a:t>Retitle “Practitioner” as “Licensed Provider”</a:t>
            </a:r>
            <a:endParaRPr lang="en-US" sz="1600" dirty="0"/>
          </a:p>
        </p:txBody>
      </p:sp>
      <p:sp>
        <p:nvSpPr>
          <p:cNvPr id="7" name="Text 5"/>
          <p:cNvSpPr/>
          <p:nvPr/>
        </p:nvSpPr>
        <p:spPr>
          <a:xfrm>
            <a:off x="1600200" y="2331720"/>
            <a:ext cx="4206240" cy="1143000"/>
          </a:xfrm>
          <a:prstGeom prst="rect">
            <a:avLst/>
          </a:prstGeom>
          <a:noFill/>
          <a:ln/>
        </p:spPr>
        <p:txBody>
          <a:bodyPr wrap="square" lIns="0" tIns="0" rIns="0" bIns="0" rtlCol="0" anchor="t"/>
          <a:lstStyle/>
          <a:p>
            <a:pPr indent="0" marL="0">
              <a:buNone/>
            </a:pPr>
            <a:r>
              <a:rPr lang="en-US" sz="1300" dirty="0">
                <a:solidFill>
                  <a:srgbClr val="263238"/>
                </a:solidFill>
                <a:latin typeface="Calibri" pitchFamily="34" charset="0"/>
                <a:ea typeface="Calibri" pitchFamily="34" charset="-122"/>
                <a:cs typeface="Calibri" pitchFamily="34" charset="-120"/>
              </a:rPr>
              <a:t>“Practitioner” tells the public nothing and collides with nurse practitioner. “Licensed Provider” names the qualification directly.</a:t>
            </a:r>
            <a:endParaRPr lang="en-US" sz="1300" dirty="0"/>
          </a:p>
        </p:txBody>
      </p:sp>
      <p:sp>
        <p:nvSpPr>
          <p:cNvPr id="8" name="Shape 6"/>
          <p:cNvSpPr/>
          <p:nvPr/>
        </p:nvSpPr>
        <p:spPr>
          <a:xfrm>
            <a:off x="6400800" y="1325880"/>
            <a:ext cx="5440680" cy="2331720"/>
          </a:xfrm>
          <a:prstGeom prst="roundRect">
            <a:avLst>
              <a:gd name="adj" fmla="val 3137"/>
            </a:avLst>
          </a:prstGeom>
          <a:solidFill>
            <a:srgbClr val="F5F5F5"/>
          </a:solidFill>
          <a:ln w="9525">
            <a:solidFill>
              <a:srgbClr val="E0E0E0"/>
            </a:solidFill>
            <a:prstDash val="solid"/>
          </a:ln>
        </p:spPr>
      </p:sp>
      <p:sp>
        <p:nvSpPr>
          <p:cNvPr id="9" name="Shape 7"/>
          <p:cNvSpPr/>
          <p:nvPr/>
        </p:nvSpPr>
        <p:spPr>
          <a:xfrm>
            <a:off x="6675120" y="1600200"/>
            <a:ext cx="502920" cy="502920"/>
          </a:xfrm>
          <a:prstGeom prst="ellipse">
            <a:avLst/>
          </a:prstGeom>
          <a:solidFill>
            <a:srgbClr val="2C5F2D"/>
          </a:solidFill>
          <a:ln/>
        </p:spPr>
      </p:sp>
      <p:sp>
        <p:nvSpPr>
          <p:cNvPr id="10" name="Text 8"/>
          <p:cNvSpPr/>
          <p:nvPr/>
        </p:nvSpPr>
        <p:spPr>
          <a:xfrm>
            <a:off x="6675120" y="160020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2</a:t>
            </a:r>
            <a:endParaRPr lang="en-US" sz="2000" dirty="0"/>
          </a:p>
        </p:txBody>
      </p:sp>
      <p:sp>
        <p:nvSpPr>
          <p:cNvPr id="11" name="Text 9"/>
          <p:cNvSpPr/>
          <p:nvPr/>
        </p:nvSpPr>
        <p:spPr>
          <a:xfrm>
            <a:off x="7360920" y="1527048"/>
            <a:ext cx="4206240" cy="777240"/>
          </a:xfrm>
          <a:prstGeom prst="rect">
            <a:avLst/>
          </a:prstGeom>
          <a:noFill/>
          <a:ln/>
        </p:spPr>
        <p:txBody>
          <a:bodyPr wrap="square" lIns="0" tIns="0" rIns="0" bIns="0" rtlCol="0" anchor="t"/>
          <a:lstStyle/>
          <a:p>
            <a:pPr indent="0" marL="0">
              <a:buNone/>
            </a:pPr>
            <a:r>
              <a:rPr lang="en-US" sz="1600" b="1" dirty="0">
                <a:solidFill>
                  <a:srgbClr val="2C5F2D"/>
                </a:solidFill>
                <a:latin typeface="Calibri" pitchFamily="34" charset="0"/>
                <a:ea typeface="Calibri" pitchFamily="34" charset="-122"/>
                <a:cs typeface="Calibri" pitchFamily="34" charset="-120"/>
              </a:rPr>
              <a:t>A single didactic standard: 84 hours</a:t>
            </a:r>
            <a:endParaRPr lang="en-US" sz="1600" dirty="0"/>
          </a:p>
        </p:txBody>
      </p:sp>
      <p:sp>
        <p:nvSpPr>
          <p:cNvPr id="12" name="Text 10"/>
          <p:cNvSpPr/>
          <p:nvPr/>
        </p:nvSpPr>
        <p:spPr>
          <a:xfrm>
            <a:off x="7360920" y="2331720"/>
            <a:ext cx="4206240" cy="1143000"/>
          </a:xfrm>
          <a:prstGeom prst="rect">
            <a:avLst/>
          </a:prstGeom>
          <a:noFill/>
          <a:ln/>
        </p:spPr>
        <p:txBody>
          <a:bodyPr wrap="square" lIns="0" tIns="0" rIns="0" bIns="0" rtlCol="0" anchor="t"/>
          <a:lstStyle/>
          <a:p>
            <a:pPr indent="0" marL="0">
              <a:buNone/>
            </a:pPr>
            <a:r>
              <a:rPr lang="en-US" sz="1300" dirty="0">
                <a:solidFill>
                  <a:srgbClr val="263238"/>
                </a:solidFill>
                <a:latin typeface="Calibri" pitchFamily="34" charset="0"/>
                <a:ea typeface="Calibri" pitchFamily="34" charset="-122"/>
                <a:cs typeface="Calibri" pitchFamily="34" charset="-120"/>
              </a:rPr>
              <a:t>One quality bar for both permits, with a module test-out so licensed clinicians are not paying to repeat graduate training.</a:t>
            </a:r>
            <a:endParaRPr lang="en-US" sz="1300" dirty="0"/>
          </a:p>
        </p:txBody>
      </p:sp>
      <p:sp>
        <p:nvSpPr>
          <p:cNvPr id="13" name="Shape 11"/>
          <p:cNvSpPr/>
          <p:nvPr/>
        </p:nvSpPr>
        <p:spPr>
          <a:xfrm>
            <a:off x="640080" y="3977640"/>
            <a:ext cx="5440680" cy="2331720"/>
          </a:xfrm>
          <a:prstGeom prst="roundRect">
            <a:avLst>
              <a:gd name="adj" fmla="val 3137"/>
            </a:avLst>
          </a:prstGeom>
          <a:solidFill>
            <a:srgbClr val="F5F5F5"/>
          </a:solidFill>
          <a:ln w="9525">
            <a:solidFill>
              <a:srgbClr val="E0E0E0"/>
            </a:solidFill>
            <a:prstDash val="solid"/>
          </a:ln>
        </p:spPr>
      </p:sp>
      <p:sp>
        <p:nvSpPr>
          <p:cNvPr id="14" name="Shape 12"/>
          <p:cNvSpPr/>
          <p:nvPr/>
        </p:nvSpPr>
        <p:spPr>
          <a:xfrm>
            <a:off x="914400" y="4251960"/>
            <a:ext cx="502920" cy="502920"/>
          </a:xfrm>
          <a:prstGeom prst="ellipse">
            <a:avLst/>
          </a:prstGeom>
          <a:solidFill>
            <a:srgbClr val="2C5F2D"/>
          </a:solidFill>
          <a:ln/>
        </p:spPr>
      </p:sp>
      <p:sp>
        <p:nvSpPr>
          <p:cNvPr id="15" name="Text 13"/>
          <p:cNvSpPr/>
          <p:nvPr/>
        </p:nvSpPr>
        <p:spPr>
          <a:xfrm>
            <a:off x="914400" y="425196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3</a:t>
            </a:r>
            <a:endParaRPr lang="en-US" sz="2000" dirty="0"/>
          </a:p>
        </p:txBody>
      </p:sp>
      <p:sp>
        <p:nvSpPr>
          <p:cNvPr id="16" name="Text 14"/>
          <p:cNvSpPr/>
          <p:nvPr/>
        </p:nvSpPr>
        <p:spPr>
          <a:xfrm>
            <a:off x="1600200" y="4178808"/>
            <a:ext cx="4206240" cy="777240"/>
          </a:xfrm>
          <a:prstGeom prst="rect">
            <a:avLst/>
          </a:prstGeom>
          <a:noFill/>
          <a:ln/>
        </p:spPr>
        <p:txBody>
          <a:bodyPr wrap="square" lIns="0" tIns="0" rIns="0" bIns="0" rtlCol="0" anchor="t"/>
          <a:lstStyle/>
          <a:p>
            <a:pPr indent="0" marL="0">
              <a:buNone/>
            </a:pPr>
            <a:r>
              <a:rPr lang="en-US" sz="1600" b="1" dirty="0">
                <a:solidFill>
                  <a:srgbClr val="2C5F2D"/>
                </a:solidFill>
                <a:latin typeface="Calibri" pitchFamily="34" charset="0"/>
                <a:ea typeface="Calibri" pitchFamily="34" charset="-122"/>
                <a:cs typeface="Calibri" pitchFamily="34" charset="-120"/>
              </a:rPr>
              <a:t>Scaffolded practicum with a training permit</a:t>
            </a:r>
            <a:endParaRPr lang="en-US" sz="1600" dirty="0"/>
          </a:p>
        </p:txBody>
      </p:sp>
      <p:sp>
        <p:nvSpPr>
          <p:cNvPr id="17" name="Text 15"/>
          <p:cNvSpPr/>
          <p:nvPr/>
        </p:nvSpPr>
        <p:spPr>
          <a:xfrm>
            <a:off x="1600200" y="4983480"/>
            <a:ext cx="4206240" cy="1143000"/>
          </a:xfrm>
          <a:prstGeom prst="rect">
            <a:avLst/>
          </a:prstGeom>
          <a:noFill/>
          <a:ln/>
        </p:spPr>
        <p:txBody>
          <a:bodyPr wrap="square" lIns="0" tIns="0" rIns="0" bIns="0" rtlCol="0" anchor="t"/>
          <a:lstStyle/>
          <a:p>
            <a:pPr indent="0" marL="0">
              <a:buNone/>
            </a:pPr>
            <a:r>
              <a:rPr lang="en-US" sz="1300" dirty="0">
                <a:solidFill>
                  <a:srgbClr val="263238"/>
                </a:solidFill>
                <a:latin typeface="Calibri" pitchFamily="34" charset="0"/>
                <a:ea typeface="Calibri" pitchFamily="34" charset="-122"/>
                <a:cs typeface="Calibri" pitchFamily="34" charset="-120"/>
              </a:rPr>
              <a:t>Four steps from well participants to clinical cases — about 62 hours for Facilitators, 72 for Licensed Providers.</a:t>
            </a:r>
            <a:endParaRPr lang="en-US" sz="1300" dirty="0"/>
          </a:p>
        </p:txBody>
      </p:sp>
      <p:sp>
        <p:nvSpPr>
          <p:cNvPr id="18" name="Shape 16"/>
          <p:cNvSpPr/>
          <p:nvPr/>
        </p:nvSpPr>
        <p:spPr>
          <a:xfrm>
            <a:off x="6400800" y="3977640"/>
            <a:ext cx="5440680" cy="2331720"/>
          </a:xfrm>
          <a:prstGeom prst="roundRect">
            <a:avLst>
              <a:gd name="adj" fmla="val 3137"/>
            </a:avLst>
          </a:prstGeom>
          <a:solidFill>
            <a:srgbClr val="F5F5F5"/>
          </a:solidFill>
          <a:ln w="9525">
            <a:solidFill>
              <a:srgbClr val="E0E0E0"/>
            </a:solidFill>
            <a:prstDash val="solid"/>
          </a:ln>
        </p:spPr>
      </p:sp>
      <p:sp>
        <p:nvSpPr>
          <p:cNvPr id="19" name="Shape 17"/>
          <p:cNvSpPr/>
          <p:nvPr/>
        </p:nvSpPr>
        <p:spPr>
          <a:xfrm>
            <a:off x="6675120" y="4251960"/>
            <a:ext cx="502920" cy="502920"/>
          </a:xfrm>
          <a:prstGeom prst="ellipse">
            <a:avLst/>
          </a:prstGeom>
          <a:solidFill>
            <a:srgbClr val="2C5F2D"/>
          </a:solidFill>
          <a:ln/>
        </p:spPr>
      </p:sp>
      <p:sp>
        <p:nvSpPr>
          <p:cNvPr id="20" name="Text 18"/>
          <p:cNvSpPr/>
          <p:nvPr/>
        </p:nvSpPr>
        <p:spPr>
          <a:xfrm>
            <a:off x="6675120" y="425196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4</a:t>
            </a:r>
            <a:endParaRPr lang="en-US" sz="2000" dirty="0"/>
          </a:p>
        </p:txBody>
      </p:sp>
      <p:sp>
        <p:nvSpPr>
          <p:cNvPr id="21" name="Text 19"/>
          <p:cNvSpPr/>
          <p:nvPr/>
        </p:nvSpPr>
        <p:spPr>
          <a:xfrm>
            <a:off x="7360920" y="4178808"/>
            <a:ext cx="4206240" cy="777240"/>
          </a:xfrm>
          <a:prstGeom prst="rect">
            <a:avLst/>
          </a:prstGeom>
          <a:noFill/>
          <a:ln/>
        </p:spPr>
        <p:txBody>
          <a:bodyPr wrap="square" lIns="0" tIns="0" rIns="0" bIns="0" rtlCol="0" anchor="t"/>
          <a:lstStyle/>
          <a:p>
            <a:pPr indent="0" marL="0">
              <a:buNone/>
            </a:pPr>
            <a:r>
              <a:rPr lang="en-US" sz="1600" b="1" dirty="0">
                <a:solidFill>
                  <a:srgbClr val="2C5F2D"/>
                </a:solidFill>
                <a:latin typeface="Calibri" pitchFamily="34" charset="0"/>
                <a:ea typeface="Calibri" pitchFamily="34" charset="-122"/>
                <a:cs typeface="Calibri" pitchFamily="34" charset="-120"/>
              </a:rPr>
              <a:t>Consultation sign-off tied to case presentations</a:t>
            </a:r>
            <a:endParaRPr lang="en-US" sz="1600" dirty="0"/>
          </a:p>
        </p:txBody>
      </p:sp>
      <p:sp>
        <p:nvSpPr>
          <p:cNvPr id="22" name="Text 20"/>
          <p:cNvSpPr/>
          <p:nvPr/>
        </p:nvSpPr>
        <p:spPr>
          <a:xfrm>
            <a:off x="7360920" y="4983480"/>
            <a:ext cx="4206240" cy="1143000"/>
          </a:xfrm>
          <a:prstGeom prst="rect">
            <a:avLst/>
          </a:prstGeom>
          <a:noFill/>
          <a:ln/>
        </p:spPr>
        <p:txBody>
          <a:bodyPr wrap="square" lIns="0" tIns="0" rIns="0" bIns="0" rtlCol="0" anchor="t"/>
          <a:lstStyle/>
          <a:p>
            <a:pPr indent="0" marL="0">
              <a:buNone/>
            </a:pPr>
            <a:r>
              <a:rPr lang="en-US" sz="1300" dirty="0">
                <a:solidFill>
                  <a:srgbClr val="263238"/>
                </a:solidFill>
                <a:latin typeface="Calibri" pitchFamily="34" charset="0"/>
                <a:ea typeface="Calibri" pitchFamily="34" charset="-122"/>
                <a:cs typeface="Calibri" pitchFamily="34" charset="-120"/>
              </a:rPr>
              <a:t>20–30 hours during the training permit period; two presented cases of regulated-medicine clients, each formally evaluated.</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11480"/>
            <a:ext cx="10972800" cy="640080"/>
          </a:xfrm>
          <a:prstGeom prst="rect">
            <a:avLst/>
          </a:prstGeom>
          <a:noFill/>
          <a:ln/>
        </p:spPr>
        <p:txBody>
          <a:bodyPr wrap="square" lIns="0" tIns="0" rIns="0" bIns="0" rtlCol="0" anchor="ctr"/>
          <a:lstStyle/>
          <a:p>
            <a:pPr indent="0" marL="0">
              <a:buNone/>
            </a:pPr>
            <a:r>
              <a:rPr lang="en-US" sz="3600" b="1" dirty="0">
                <a:solidFill>
                  <a:srgbClr val="2C5F2D"/>
                </a:solidFill>
                <a:latin typeface="Cambria" pitchFamily="34" charset="0"/>
                <a:ea typeface="Cambria" pitchFamily="34" charset="-122"/>
                <a:cs typeface="Cambria" pitchFamily="34" charset="-120"/>
              </a:rPr>
              <a:t>Didactic Hours: One Standard, 84 Hours</a:t>
            </a:r>
            <a:endParaRPr lang="en-US" sz="3600" dirty="0"/>
          </a:p>
        </p:txBody>
      </p:sp>
      <p:sp>
        <p:nvSpPr>
          <p:cNvPr id="3" name="Shape 1"/>
          <p:cNvSpPr/>
          <p:nvPr/>
        </p:nvSpPr>
        <p:spPr>
          <a:xfrm>
            <a:off x="640080" y="1463040"/>
            <a:ext cx="3291840" cy="4480560"/>
          </a:xfrm>
          <a:prstGeom prst="roundRect">
            <a:avLst>
              <a:gd name="adj" fmla="val 2222"/>
            </a:avLst>
          </a:prstGeom>
          <a:solidFill>
            <a:srgbClr val="2C5F2D"/>
          </a:solidFill>
          <a:ln/>
        </p:spPr>
      </p:sp>
      <p:sp>
        <p:nvSpPr>
          <p:cNvPr id="4" name="Text 2"/>
          <p:cNvSpPr/>
          <p:nvPr/>
        </p:nvSpPr>
        <p:spPr>
          <a:xfrm>
            <a:off x="640080" y="1920240"/>
            <a:ext cx="3291840" cy="1463040"/>
          </a:xfrm>
          <a:prstGeom prst="rect">
            <a:avLst/>
          </a:prstGeom>
          <a:noFill/>
          <a:ln/>
        </p:spPr>
        <p:txBody>
          <a:bodyPr wrap="square" lIns="0" tIns="0" rIns="0" bIns="0" rtlCol="0" anchor="ctr"/>
          <a:lstStyle/>
          <a:p>
            <a:pPr algn="ctr" indent="0" marL="0">
              <a:buNone/>
            </a:pPr>
            <a:r>
              <a:rPr lang="en-US" sz="8800" b="1" dirty="0">
                <a:solidFill>
                  <a:srgbClr val="FFFFFF"/>
                </a:solidFill>
                <a:latin typeface="Cambria" pitchFamily="34" charset="0"/>
                <a:ea typeface="Cambria" pitchFamily="34" charset="-122"/>
                <a:cs typeface="Cambria" pitchFamily="34" charset="-120"/>
              </a:rPr>
              <a:t>84</a:t>
            </a:r>
            <a:endParaRPr lang="en-US" sz="8800" dirty="0"/>
          </a:p>
        </p:txBody>
      </p:sp>
      <p:sp>
        <p:nvSpPr>
          <p:cNvPr id="5" name="Text 3"/>
          <p:cNvSpPr/>
          <p:nvPr/>
        </p:nvSpPr>
        <p:spPr>
          <a:xfrm>
            <a:off x="640080" y="3383280"/>
            <a:ext cx="3291840" cy="822960"/>
          </a:xfrm>
          <a:prstGeom prst="rect">
            <a:avLst/>
          </a:prstGeom>
          <a:noFill/>
          <a:ln/>
        </p:spPr>
        <p:txBody>
          <a:bodyPr wrap="square" lIns="0" tIns="0" rIns="0" bIns="0" rtlCol="0" anchor="ctr"/>
          <a:lstStyle/>
          <a:p>
            <a:pPr algn="ctr" indent="0" marL="0">
              <a:buNone/>
            </a:pPr>
            <a:r>
              <a:rPr lang="en-US" sz="1500" dirty="0">
                <a:solidFill>
                  <a:srgbClr val="F5F5F5"/>
                </a:solidFill>
                <a:latin typeface="Calibri" pitchFamily="34" charset="0"/>
                <a:ea typeface="Calibri" pitchFamily="34" charset="-122"/>
                <a:cs typeface="Calibri" pitchFamily="34" charset="-120"/>
              </a:rPr>
              <a:t>didactic hours,</a:t>
            </a:r>
            <a:endParaRPr lang="en-US" sz="1500" dirty="0"/>
          </a:p>
          <a:p>
            <a:pPr algn="ctr" indent="0" marL="0">
              <a:buNone/>
            </a:pPr>
            <a:r>
              <a:rPr lang="en-US" sz="1500" dirty="0">
                <a:solidFill>
                  <a:srgbClr val="F5F5F5"/>
                </a:solidFill>
                <a:latin typeface="Calibri" pitchFamily="34" charset="0"/>
                <a:ea typeface="Calibri" pitchFamily="34" charset="-122"/>
                <a:cs typeface="Calibri" pitchFamily="34" charset="-120"/>
              </a:rPr>
              <a:t>both permit types</a:t>
            </a:r>
            <a:endParaRPr lang="en-US" sz="1500" dirty="0"/>
          </a:p>
        </p:txBody>
      </p:sp>
      <p:sp>
        <p:nvSpPr>
          <p:cNvPr id="6" name="Text 4"/>
          <p:cNvSpPr/>
          <p:nvPr/>
        </p:nvSpPr>
        <p:spPr>
          <a:xfrm>
            <a:off x="640080" y="4937760"/>
            <a:ext cx="3291840" cy="457200"/>
          </a:xfrm>
          <a:prstGeom prst="rect">
            <a:avLst/>
          </a:prstGeom>
          <a:noFill/>
          <a:ln/>
        </p:spPr>
        <p:txBody>
          <a:bodyPr wrap="square" lIns="0" tIns="0" rIns="0" bIns="0" rtlCol="0" anchor="ctr"/>
          <a:lstStyle/>
          <a:p>
            <a:pPr algn="ctr" indent="0" marL="0">
              <a:buNone/>
            </a:pPr>
            <a:r>
              <a:rPr lang="en-US" sz="1300" b="1" dirty="0">
                <a:solidFill>
                  <a:srgbClr val="97BC62"/>
                </a:solidFill>
                <a:latin typeface="Calibri" pitchFamily="34" charset="0"/>
                <a:ea typeface="Calibri" pitchFamily="34" charset="-122"/>
                <a:cs typeface="Calibri" pitchFamily="34" charset="-120"/>
              </a:rPr>
              <a:t>Oregon: 120  ·  Colorado: 150</a:t>
            </a:r>
            <a:endParaRPr lang="en-US" sz="1300" dirty="0"/>
          </a:p>
        </p:txBody>
      </p:sp>
      <p:sp>
        <p:nvSpPr>
          <p:cNvPr id="7" name="Text 5"/>
          <p:cNvSpPr/>
          <p:nvPr/>
        </p:nvSpPr>
        <p:spPr>
          <a:xfrm>
            <a:off x="4389120" y="1554480"/>
            <a:ext cx="7223760" cy="1051560"/>
          </a:xfrm>
          <a:prstGeom prst="rect">
            <a:avLst/>
          </a:prstGeom>
          <a:noFill/>
          <a:ln/>
        </p:spPr>
        <p:txBody>
          <a:bodyPr wrap="square" lIns="0" tIns="0" rIns="0" bIns="0" rtlCol="0" anchor="t"/>
          <a:lstStyle/>
          <a:p>
            <a:pPr indent="0" marL="0">
              <a:buNone/>
            </a:pPr>
            <a:r>
              <a:rPr lang="en-US" sz="1350" b="1" dirty="0">
                <a:solidFill>
                  <a:srgbClr val="2C5F2D"/>
                </a:solidFill>
                <a:latin typeface="Calibri" pitchFamily="34" charset="0"/>
                <a:ea typeface="Calibri" pitchFamily="34" charset="-122"/>
                <a:cs typeface="Calibri" pitchFamily="34" charset="-120"/>
              </a:rPr>
              <a:t>The allocation, generally. </a:t>
            </a:r>
            <a:pPr indent="0" marL="0">
              <a:buNone/>
            </a:pPr>
            <a:r>
              <a:rPr lang="en-US" sz="1350" dirty="0">
                <a:solidFill>
                  <a:srgbClr val="263238"/>
                </a:solidFill>
                <a:latin typeface="Calibri" pitchFamily="34" charset="0"/>
                <a:ea typeface="Calibri" pitchFamily="34" charset="-122"/>
                <a:cs typeface="Calibri" pitchFamily="34" charset="-120"/>
              </a:rPr>
              <a:t>Core skills &amp; ethics 25–30 · end-of-life 10–15 · trauma 8 · medicine &amp; research literacy 8–10 · NM module 6–8 · treatment models 6–8 · screening &amp; suicidality 5–8 · touch 4–6 · history &amp; traditional use 3–4 · challenging experiences incl. HPPD 2–4. Ranges are illustrative; the 84-hour total binds.</a:t>
            </a:r>
            <a:endParaRPr lang="en-US" sz="1350" dirty="0"/>
          </a:p>
        </p:txBody>
      </p:sp>
      <p:sp>
        <p:nvSpPr>
          <p:cNvPr id="8" name="Text 6"/>
          <p:cNvSpPr/>
          <p:nvPr/>
        </p:nvSpPr>
        <p:spPr>
          <a:xfrm>
            <a:off x="4389120" y="2743200"/>
            <a:ext cx="7223760" cy="1005840"/>
          </a:xfrm>
          <a:prstGeom prst="rect">
            <a:avLst/>
          </a:prstGeom>
          <a:noFill/>
          <a:ln/>
        </p:spPr>
        <p:txBody>
          <a:bodyPr wrap="square" lIns="0" tIns="0" rIns="0" bIns="0" rtlCol="0" anchor="t"/>
          <a:lstStyle/>
          <a:p>
            <a:pPr indent="0" marL="0">
              <a:buNone/>
            </a:pPr>
            <a:r>
              <a:rPr lang="en-US" sz="1500" b="1" dirty="0">
                <a:solidFill>
                  <a:srgbClr val="2C5F2D"/>
                </a:solidFill>
                <a:latin typeface="Calibri" pitchFamily="34" charset="0"/>
                <a:ea typeface="Calibri" pitchFamily="34" charset="-122"/>
                <a:cs typeface="Calibri" pitchFamily="34" charset="-120"/>
              </a:rPr>
              <a:t>One quality bar, no tiers. </a:t>
            </a:r>
            <a:pPr indent="0" marL="0">
              <a:buNone/>
            </a:pPr>
            <a:r>
              <a:rPr lang="en-US" sz="1500" dirty="0">
                <a:solidFill>
                  <a:srgbClr val="263238"/>
                </a:solidFill>
                <a:latin typeface="Calibri" pitchFamily="34" charset="0"/>
                <a:ea typeface="Calibri" pitchFamily="34" charset="-122"/>
                <a:cs typeface="Calibri" pitchFamily="34" charset="-120"/>
              </a:rPr>
              <a:t>Rather than tiered hours by profession, the 6-25 draft’s module test-out lets experienced clinicians move quickly without lowering the standard.</a:t>
            </a:r>
            <a:endParaRPr lang="en-US" sz="1500" dirty="0"/>
          </a:p>
        </p:txBody>
      </p:sp>
      <p:sp>
        <p:nvSpPr>
          <p:cNvPr id="9" name="Text 7"/>
          <p:cNvSpPr/>
          <p:nvPr/>
        </p:nvSpPr>
        <p:spPr>
          <a:xfrm>
            <a:off x="4389120" y="3931920"/>
            <a:ext cx="7223760" cy="1005840"/>
          </a:xfrm>
          <a:prstGeom prst="rect">
            <a:avLst/>
          </a:prstGeom>
          <a:noFill/>
          <a:ln/>
        </p:spPr>
        <p:txBody>
          <a:bodyPr wrap="square" lIns="0" tIns="0" rIns="0" bIns="0" rtlCol="0" anchor="t"/>
          <a:lstStyle/>
          <a:p>
            <a:pPr indent="0" marL="0">
              <a:buNone/>
            </a:pPr>
            <a:r>
              <a:rPr lang="en-US" sz="1500" b="1" dirty="0">
                <a:solidFill>
                  <a:srgbClr val="2C5F2D"/>
                </a:solidFill>
                <a:latin typeface="Calibri" pitchFamily="34" charset="0"/>
                <a:ea typeface="Calibri" pitchFamily="34" charset="-122"/>
                <a:cs typeface="Calibri" pitchFamily="34" charset="-120"/>
              </a:rPr>
              <a:t>Skills practiced, not just presented. </a:t>
            </a:r>
            <a:pPr indent="0" marL="0">
              <a:buNone/>
            </a:pPr>
            <a:r>
              <a:rPr lang="en-US" sz="1500" dirty="0">
                <a:solidFill>
                  <a:srgbClr val="263238"/>
                </a:solidFill>
                <a:latin typeface="Calibri" pitchFamily="34" charset="0"/>
                <a:ea typeface="Calibri" pitchFamily="34" charset="-122"/>
                <a:cs typeface="Calibri" pitchFamily="34" charset="-120"/>
              </a:rPr>
              <a:t>Colorado stakeholders were consistent: role play, scenario work, and interactive learning over asynchronous content delivery.</a:t>
            </a:r>
            <a:endParaRPr lang="en-US" sz="1500" dirty="0"/>
          </a:p>
        </p:txBody>
      </p:sp>
      <p:sp>
        <p:nvSpPr>
          <p:cNvPr id="10" name="Text 8"/>
          <p:cNvSpPr/>
          <p:nvPr/>
        </p:nvSpPr>
        <p:spPr>
          <a:xfrm>
            <a:off x="4389120" y="5120640"/>
            <a:ext cx="7223760" cy="914400"/>
          </a:xfrm>
          <a:prstGeom prst="rect">
            <a:avLst/>
          </a:prstGeom>
          <a:noFill/>
          <a:ln/>
        </p:spPr>
        <p:txBody>
          <a:bodyPr wrap="square" lIns="0" tIns="0" rIns="0" bIns="0" rtlCol="0" anchor="t"/>
          <a:lstStyle/>
          <a:p>
            <a:pPr indent="0" marL="0">
              <a:buNone/>
            </a:pPr>
            <a:r>
              <a:rPr lang="en-US" sz="1500" b="1" dirty="0">
                <a:solidFill>
                  <a:srgbClr val="2C5F2D"/>
                </a:solidFill>
                <a:latin typeface="Calibri" pitchFamily="34" charset="0"/>
                <a:ea typeface="Calibri" pitchFamily="34" charset="-122"/>
                <a:cs typeface="Calibri" pitchFamily="34" charset="-120"/>
              </a:rPr>
              <a:t>Calibrated for access. </a:t>
            </a:r>
            <a:pPr indent="0" marL="0">
              <a:buNone/>
            </a:pPr>
            <a:r>
              <a:rPr lang="en-US" sz="1500" dirty="0">
                <a:solidFill>
                  <a:srgbClr val="263238"/>
                </a:solidFill>
                <a:latin typeface="Calibri" pitchFamily="34" charset="0"/>
                <a:ea typeface="Calibri" pitchFamily="34" charset="-122"/>
                <a:cs typeface="Calibri" pitchFamily="34" charset="-120"/>
              </a:rPr>
              <a:t>Trainees pay out of pocket, without federal loans. 84 hours is defensible on rigor and sustainable on cost.</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11480"/>
            <a:ext cx="10972800" cy="640080"/>
          </a:xfrm>
          <a:prstGeom prst="rect">
            <a:avLst/>
          </a:prstGeom>
          <a:noFill/>
          <a:ln/>
        </p:spPr>
        <p:txBody>
          <a:bodyPr wrap="square" lIns="0" tIns="0" rIns="0" bIns="0" rtlCol="0" anchor="ctr"/>
          <a:lstStyle/>
          <a:p>
            <a:pPr indent="0" marL="0">
              <a:buNone/>
            </a:pPr>
            <a:r>
              <a:rPr lang="en-US" sz="3600" b="1" dirty="0">
                <a:solidFill>
                  <a:srgbClr val="2C5F2D"/>
                </a:solidFill>
                <a:latin typeface="Cambria" pitchFamily="34" charset="0"/>
                <a:ea typeface="Cambria" pitchFamily="34" charset="-122"/>
                <a:cs typeface="Cambria" pitchFamily="34" charset="-120"/>
              </a:rPr>
              <a:t>Practicum: Four Steps and a Training Permit</a:t>
            </a:r>
            <a:endParaRPr lang="en-US" sz="3600" dirty="0"/>
          </a:p>
        </p:txBody>
      </p:sp>
      <p:sp>
        <p:nvSpPr>
          <p:cNvPr id="3" name="Shape 1"/>
          <p:cNvSpPr/>
          <p:nvPr/>
        </p:nvSpPr>
        <p:spPr>
          <a:xfrm>
            <a:off x="685800" y="1399032"/>
            <a:ext cx="475488" cy="475488"/>
          </a:xfrm>
          <a:prstGeom prst="ellipse">
            <a:avLst/>
          </a:prstGeom>
          <a:solidFill>
            <a:srgbClr val="2C5F2D"/>
          </a:solidFill>
          <a:ln/>
        </p:spPr>
      </p:sp>
      <p:sp>
        <p:nvSpPr>
          <p:cNvPr id="4" name="Text 2"/>
          <p:cNvSpPr/>
          <p:nvPr/>
        </p:nvSpPr>
        <p:spPr>
          <a:xfrm>
            <a:off x="685800" y="1399032"/>
            <a:ext cx="475488" cy="475488"/>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5" name="Text 3"/>
          <p:cNvSpPr/>
          <p:nvPr/>
        </p:nvSpPr>
        <p:spPr>
          <a:xfrm>
            <a:off x="1371600" y="1325880"/>
            <a:ext cx="7315200" cy="1005840"/>
          </a:xfrm>
          <a:prstGeom prst="rect">
            <a:avLst/>
          </a:prstGeom>
          <a:noFill/>
          <a:ln/>
        </p:spPr>
        <p:txBody>
          <a:bodyPr wrap="square" lIns="0" tIns="0" rIns="0" bIns="0" rtlCol="0" anchor="t"/>
          <a:lstStyle/>
          <a:p>
            <a:pPr indent="0" marL="0">
              <a:buNone/>
            </a:pPr>
            <a:r>
              <a:rPr lang="en-US" sz="1350" b="1" dirty="0">
                <a:solidFill>
                  <a:srgbClr val="2C5F2D"/>
                </a:solidFill>
                <a:latin typeface="Calibri" pitchFamily="34" charset="0"/>
                <a:ea typeface="Calibri" pitchFamily="34" charset="-122"/>
                <a:cs typeface="Calibri" pitchFamily="34" charset="-120"/>
              </a:rPr>
              <a:t>Well participants — ~30 hours  </a:t>
            </a:r>
            <a:pPr indent="0" marL="0">
              <a:buNone/>
            </a:pPr>
            <a:r>
              <a:rPr lang="en-US" sz="1350" dirty="0">
                <a:solidFill>
                  <a:srgbClr val="263238"/>
                </a:solidFill>
                <a:latin typeface="Calibri" pitchFamily="34" charset="0"/>
                <a:ea typeface="Calibri" pitchFamily="34" charset="-122"/>
                <a:cs typeface="Calibri" pitchFamily="34" charset="-120"/>
              </a:rPr>
              <a:t>Retreat or peer-support model; supervised exposure to non-ordinary states before clinical work. Prep and integration for every participant. Training permit issues on completion.</a:t>
            </a:r>
            <a:endParaRPr lang="en-US" sz="1350" dirty="0"/>
          </a:p>
        </p:txBody>
      </p:sp>
      <p:sp>
        <p:nvSpPr>
          <p:cNvPr id="6" name="Shape 4"/>
          <p:cNvSpPr/>
          <p:nvPr/>
        </p:nvSpPr>
        <p:spPr>
          <a:xfrm>
            <a:off x="685800" y="2478024"/>
            <a:ext cx="475488" cy="475488"/>
          </a:xfrm>
          <a:prstGeom prst="ellipse">
            <a:avLst/>
          </a:prstGeom>
          <a:solidFill>
            <a:srgbClr val="2C5F2D"/>
          </a:solidFill>
          <a:ln/>
        </p:spPr>
      </p:sp>
      <p:sp>
        <p:nvSpPr>
          <p:cNvPr id="7" name="Text 5"/>
          <p:cNvSpPr/>
          <p:nvPr/>
        </p:nvSpPr>
        <p:spPr>
          <a:xfrm>
            <a:off x="685800" y="2478024"/>
            <a:ext cx="475488" cy="475488"/>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8" name="Text 6"/>
          <p:cNvSpPr/>
          <p:nvPr/>
        </p:nvSpPr>
        <p:spPr>
          <a:xfrm>
            <a:off x="1371600" y="2404872"/>
            <a:ext cx="7315200" cy="1005840"/>
          </a:xfrm>
          <a:prstGeom prst="rect">
            <a:avLst/>
          </a:prstGeom>
          <a:noFill/>
          <a:ln/>
        </p:spPr>
        <p:txBody>
          <a:bodyPr wrap="square" lIns="0" tIns="0" rIns="0" bIns="0" rtlCol="0" anchor="t"/>
          <a:lstStyle/>
          <a:p>
            <a:pPr indent="0" marL="0">
              <a:buNone/>
            </a:pPr>
            <a:r>
              <a:rPr lang="en-US" sz="1350" b="1" dirty="0">
                <a:solidFill>
                  <a:srgbClr val="2C5F2D"/>
                </a:solidFill>
                <a:latin typeface="Calibri" pitchFamily="34" charset="0"/>
                <a:ea typeface="Calibri" pitchFamily="34" charset="-122"/>
                <a:cs typeface="Calibri" pitchFamily="34" charset="-120"/>
              </a:rPr>
              <a:t>Co-facilitated low-acuity cases — ~20 hours  </a:t>
            </a:r>
            <a:pPr indent="0" marL="0">
              <a:buNone/>
            </a:pPr>
            <a:r>
              <a:rPr lang="en-US" sz="1350" dirty="0">
                <a:solidFill>
                  <a:srgbClr val="263238"/>
                </a:solidFill>
                <a:latin typeface="Calibri" pitchFamily="34" charset="0"/>
                <a:ea typeface="Calibri" pitchFamily="34" charset="-122"/>
                <a:cs typeface="Calibri" pitchFamily="34" charset="-120"/>
              </a:rPr>
              <a:t>Two cases minimum as second chair with a licensed, permitted provider; ideally nicotine use disorder or MDD. PTSD and other SUDs excluded at this stage.</a:t>
            </a:r>
            <a:endParaRPr lang="en-US" sz="1350" dirty="0"/>
          </a:p>
        </p:txBody>
      </p:sp>
      <p:sp>
        <p:nvSpPr>
          <p:cNvPr id="9" name="Shape 7"/>
          <p:cNvSpPr/>
          <p:nvPr/>
        </p:nvSpPr>
        <p:spPr>
          <a:xfrm>
            <a:off x="685800" y="3557016"/>
            <a:ext cx="475488" cy="475488"/>
          </a:xfrm>
          <a:prstGeom prst="ellipse">
            <a:avLst/>
          </a:prstGeom>
          <a:solidFill>
            <a:srgbClr val="2C5F2D"/>
          </a:solidFill>
          <a:ln/>
        </p:spPr>
      </p:sp>
      <p:sp>
        <p:nvSpPr>
          <p:cNvPr id="10" name="Text 8"/>
          <p:cNvSpPr/>
          <p:nvPr/>
        </p:nvSpPr>
        <p:spPr>
          <a:xfrm>
            <a:off x="685800" y="3557016"/>
            <a:ext cx="475488" cy="475488"/>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11" name="Text 9"/>
          <p:cNvSpPr/>
          <p:nvPr/>
        </p:nvSpPr>
        <p:spPr>
          <a:xfrm>
            <a:off x="1371600" y="3483864"/>
            <a:ext cx="7315200" cy="1005840"/>
          </a:xfrm>
          <a:prstGeom prst="rect">
            <a:avLst/>
          </a:prstGeom>
          <a:noFill/>
          <a:ln/>
        </p:spPr>
        <p:txBody>
          <a:bodyPr wrap="square" lIns="0" tIns="0" rIns="0" bIns="0" rtlCol="0" anchor="t"/>
          <a:lstStyle/>
          <a:p>
            <a:pPr indent="0" marL="0">
              <a:buNone/>
            </a:pPr>
            <a:r>
              <a:rPr lang="en-US" sz="1350" b="1" dirty="0">
                <a:solidFill>
                  <a:srgbClr val="2C5F2D"/>
                </a:solidFill>
                <a:latin typeface="Calibri" pitchFamily="34" charset="0"/>
                <a:ea typeface="Calibri" pitchFamily="34" charset="-122"/>
                <a:cs typeface="Calibri" pitchFamily="34" charset="-120"/>
              </a:rPr>
              <a:t>Group practicum — ~12 hours  </a:t>
            </a:r>
            <a:pPr indent="0" marL="0">
              <a:buNone/>
            </a:pPr>
            <a:r>
              <a:rPr lang="en-US" sz="1350" dirty="0">
                <a:solidFill>
                  <a:srgbClr val="263238"/>
                </a:solidFill>
                <a:latin typeface="Calibri" pitchFamily="34" charset="0"/>
                <a:ea typeface="Calibri" pitchFamily="34" charset="-122"/>
                <a:cs typeface="Calibri" pitchFamily="34" charset="-120"/>
              </a:rPr>
              <a:t>Direct participation in group preparation, administration, and integration — novel among states, but matched to New Mexico’s group treatment models.</a:t>
            </a:r>
            <a:endParaRPr lang="en-US" sz="1350" dirty="0"/>
          </a:p>
        </p:txBody>
      </p:sp>
      <p:sp>
        <p:nvSpPr>
          <p:cNvPr id="12" name="Shape 10"/>
          <p:cNvSpPr/>
          <p:nvPr/>
        </p:nvSpPr>
        <p:spPr>
          <a:xfrm>
            <a:off x="685800" y="4636008"/>
            <a:ext cx="475488" cy="475488"/>
          </a:xfrm>
          <a:prstGeom prst="ellipse">
            <a:avLst/>
          </a:prstGeom>
          <a:solidFill>
            <a:srgbClr val="97BC62"/>
          </a:solidFill>
          <a:ln/>
        </p:spPr>
      </p:sp>
      <p:sp>
        <p:nvSpPr>
          <p:cNvPr id="13" name="Text 11"/>
          <p:cNvSpPr/>
          <p:nvPr/>
        </p:nvSpPr>
        <p:spPr>
          <a:xfrm>
            <a:off x="685800" y="4636008"/>
            <a:ext cx="475488" cy="475488"/>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4</a:t>
            </a:r>
            <a:endParaRPr lang="en-US" sz="1800" dirty="0"/>
          </a:p>
        </p:txBody>
      </p:sp>
      <p:sp>
        <p:nvSpPr>
          <p:cNvPr id="14" name="Text 12"/>
          <p:cNvSpPr/>
          <p:nvPr/>
        </p:nvSpPr>
        <p:spPr>
          <a:xfrm>
            <a:off x="1371600" y="4562856"/>
            <a:ext cx="7315200" cy="1005840"/>
          </a:xfrm>
          <a:prstGeom prst="rect">
            <a:avLst/>
          </a:prstGeom>
          <a:noFill/>
          <a:ln/>
        </p:spPr>
        <p:txBody>
          <a:bodyPr wrap="square" lIns="0" tIns="0" rIns="0" bIns="0" rtlCol="0" anchor="t"/>
          <a:lstStyle/>
          <a:p>
            <a:pPr indent="0" marL="0">
              <a:buNone/>
            </a:pPr>
            <a:r>
              <a:rPr lang="en-US" sz="1350" b="1" dirty="0">
                <a:solidFill>
                  <a:srgbClr val="2C5F2D"/>
                </a:solidFill>
                <a:latin typeface="Calibri" pitchFamily="34" charset="0"/>
                <a:ea typeface="Calibri" pitchFamily="34" charset="-122"/>
                <a:cs typeface="Calibri" pitchFamily="34" charset="-120"/>
              </a:rPr>
              <a:t>Supervisory hours — 10 hours, Licensed Providers only  </a:t>
            </a:r>
            <a:pPr indent="0" marL="0">
              <a:buNone/>
            </a:pPr>
            <a:r>
              <a:rPr lang="en-US" sz="1350" dirty="0">
                <a:solidFill>
                  <a:srgbClr val="263238"/>
                </a:solidFill>
                <a:latin typeface="Calibri" pitchFamily="34" charset="0"/>
                <a:ea typeface="Calibri" pitchFamily="34" charset="-122"/>
                <a:cs typeface="Calibri" pitchFamily="34" charset="-120"/>
              </a:rPr>
              <a:t>Trainee leads the session with a licensed provider as second chair, demonstrating supervisory skills.</a:t>
            </a:r>
            <a:endParaRPr lang="en-US" sz="1350" dirty="0"/>
          </a:p>
        </p:txBody>
      </p:sp>
      <p:sp>
        <p:nvSpPr>
          <p:cNvPr id="15" name="Shape 13"/>
          <p:cNvSpPr/>
          <p:nvPr/>
        </p:nvSpPr>
        <p:spPr>
          <a:xfrm>
            <a:off x="8961120" y="1325880"/>
            <a:ext cx="2606040" cy="4206240"/>
          </a:xfrm>
          <a:prstGeom prst="roundRect">
            <a:avLst>
              <a:gd name="adj" fmla="val 2807"/>
            </a:avLst>
          </a:prstGeom>
          <a:solidFill>
            <a:srgbClr val="F5F5F5"/>
          </a:solidFill>
          <a:ln w="9525">
            <a:solidFill>
              <a:srgbClr val="E0E0E0"/>
            </a:solidFill>
            <a:prstDash val="solid"/>
          </a:ln>
        </p:spPr>
      </p:sp>
      <p:sp>
        <p:nvSpPr>
          <p:cNvPr id="16" name="Text 14"/>
          <p:cNvSpPr/>
          <p:nvPr/>
        </p:nvSpPr>
        <p:spPr>
          <a:xfrm>
            <a:off x="8961120" y="1600200"/>
            <a:ext cx="2606040" cy="731520"/>
          </a:xfrm>
          <a:prstGeom prst="rect">
            <a:avLst/>
          </a:prstGeom>
          <a:noFill/>
          <a:ln/>
        </p:spPr>
        <p:txBody>
          <a:bodyPr wrap="square" lIns="0" tIns="0" rIns="0" bIns="0" rtlCol="0" anchor="ctr"/>
          <a:lstStyle/>
          <a:p>
            <a:pPr algn="ctr" indent="0" marL="0">
              <a:buNone/>
            </a:pPr>
            <a:r>
              <a:rPr lang="en-US" sz="4000" b="1" dirty="0">
                <a:solidFill>
                  <a:srgbClr val="2C5F2D"/>
                </a:solidFill>
                <a:latin typeface="Cambria" pitchFamily="34" charset="0"/>
                <a:ea typeface="Cambria" pitchFamily="34" charset="-122"/>
                <a:cs typeface="Cambria" pitchFamily="34" charset="-120"/>
              </a:rPr>
              <a:t>~62</a:t>
            </a:r>
            <a:endParaRPr lang="en-US" sz="4000" dirty="0"/>
          </a:p>
        </p:txBody>
      </p:sp>
      <p:sp>
        <p:nvSpPr>
          <p:cNvPr id="17" name="Text 15"/>
          <p:cNvSpPr/>
          <p:nvPr/>
        </p:nvSpPr>
        <p:spPr>
          <a:xfrm>
            <a:off x="8961120" y="2331720"/>
            <a:ext cx="2606040" cy="365760"/>
          </a:xfrm>
          <a:prstGeom prst="rect">
            <a:avLst/>
          </a:prstGeom>
          <a:noFill/>
          <a:ln/>
        </p:spPr>
        <p:txBody>
          <a:bodyPr wrap="square" lIns="0" tIns="0" rIns="0" bIns="0" rtlCol="0" anchor="ctr"/>
          <a:lstStyle/>
          <a:p>
            <a:pPr algn="ctr" indent="0" marL="0">
              <a:buNone/>
            </a:pPr>
            <a:r>
              <a:rPr lang="en-US" sz="1200" dirty="0">
                <a:solidFill>
                  <a:srgbClr val="263238"/>
                </a:solidFill>
                <a:latin typeface="Calibri" pitchFamily="34" charset="0"/>
                <a:ea typeface="Calibri" pitchFamily="34" charset="-122"/>
                <a:cs typeface="Calibri" pitchFamily="34" charset="-120"/>
              </a:rPr>
              <a:t>hours — Facilitators</a:t>
            </a:r>
            <a:endParaRPr lang="en-US" sz="1200" dirty="0"/>
          </a:p>
        </p:txBody>
      </p:sp>
      <p:sp>
        <p:nvSpPr>
          <p:cNvPr id="18" name="Text 16"/>
          <p:cNvSpPr/>
          <p:nvPr/>
        </p:nvSpPr>
        <p:spPr>
          <a:xfrm>
            <a:off x="8961120" y="2880360"/>
            <a:ext cx="2606040" cy="731520"/>
          </a:xfrm>
          <a:prstGeom prst="rect">
            <a:avLst/>
          </a:prstGeom>
          <a:noFill/>
          <a:ln/>
        </p:spPr>
        <p:txBody>
          <a:bodyPr wrap="square" lIns="0" tIns="0" rIns="0" bIns="0" rtlCol="0" anchor="ctr"/>
          <a:lstStyle/>
          <a:p>
            <a:pPr algn="ctr" indent="0" marL="0">
              <a:buNone/>
            </a:pPr>
            <a:r>
              <a:rPr lang="en-US" sz="4000" b="1" dirty="0">
                <a:solidFill>
                  <a:srgbClr val="2C5F2D"/>
                </a:solidFill>
                <a:latin typeface="Cambria" pitchFamily="34" charset="0"/>
                <a:ea typeface="Cambria" pitchFamily="34" charset="-122"/>
                <a:cs typeface="Cambria" pitchFamily="34" charset="-120"/>
              </a:rPr>
              <a:t>~72</a:t>
            </a:r>
            <a:endParaRPr lang="en-US" sz="4000" dirty="0"/>
          </a:p>
        </p:txBody>
      </p:sp>
      <p:sp>
        <p:nvSpPr>
          <p:cNvPr id="19" name="Text 17"/>
          <p:cNvSpPr/>
          <p:nvPr/>
        </p:nvSpPr>
        <p:spPr>
          <a:xfrm>
            <a:off x="8961120" y="3611880"/>
            <a:ext cx="2606040" cy="365760"/>
          </a:xfrm>
          <a:prstGeom prst="rect">
            <a:avLst/>
          </a:prstGeom>
          <a:noFill/>
          <a:ln/>
        </p:spPr>
        <p:txBody>
          <a:bodyPr wrap="square" lIns="0" tIns="0" rIns="0" bIns="0" rtlCol="0" anchor="ctr"/>
          <a:lstStyle/>
          <a:p>
            <a:pPr algn="ctr" indent="0" marL="0">
              <a:buNone/>
            </a:pPr>
            <a:r>
              <a:rPr lang="en-US" sz="1200" dirty="0">
                <a:solidFill>
                  <a:srgbClr val="263238"/>
                </a:solidFill>
                <a:latin typeface="Calibri" pitchFamily="34" charset="0"/>
                <a:ea typeface="Calibri" pitchFamily="34" charset="-122"/>
                <a:cs typeface="Calibri" pitchFamily="34" charset="-120"/>
              </a:rPr>
              <a:t>hours — Licensed Providers</a:t>
            </a:r>
            <a:endParaRPr lang="en-US" sz="1200" dirty="0"/>
          </a:p>
        </p:txBody>
      </p:sp>
      <p:sp>
        <p:nvSpPr>
          <p:cNvPr id="20" name="Text 18"/>
          <p:cNvSpPr/>
          <p:nvPr/>
        </p:nvSpPr>
        <p:spPr>
          <a:xfrm>
            <a:off x="9006840" y="4297680"/>
            <a:ext cx="2514600" cy="1005840"/>
          </a:xfrm>
          <a:prstGeom prst="rect">
            <a:avLst/>
          </a:prstGeom>
          <a:noFill/>
          <a:ln/>
        </p:spPr>
        <p:txBody>
          <a:bodyPr wrap="square" lIns="0" tIns="0" rIns="0" bIns="0" rtlCol="0" anchor="ctr"/>
          <a:lstStyle/>
          <a:p>
            <a:pPr algn="ctr" indent="0" marL="0">
              <a:buNone/>
            </a:pPr>
            <a:r>
              <a:rPr lang="en-US" sz="1150" i="1" dirty="0">
                <a:solidFill>
                  <a:srgbClr val="5A6B5B"/>
                </a:solidFill>
                <a:latin typeface="Calibri" pitchFamily="34" charset="0"/>
                <a:ea typeface="Calibri" pitchFamily="34" charset="-122"/>
                <a:cs typeface="Calibri" pitchFamily="34" charset="-120"/>
              </a:rPr>
              <a:t>Down from 100 / 120 in the current draft</a:t>
            </a:r>
            <a:endParaRPr lang="en-US" sz="1150" dirty="0"/>
          </a:p>
        </p:txBody>
      </p:sp>
      <p:sp>
        <p:nvSpPr>
          <p:cNvPr id="21" name="Text 19"/>
          <p:cNvSpPr/>
          <p:nvPr/>
        </p:nvSpPr>
        <p:spPr>
          <a:xfrm>
            <a:off x="685800" y="5806440"/>
            <a:ext cx="10881360" cy="640080"/>
          </a:xfrm>
          <a:prstGeom prst="rect">
            <a:avLst/>
          </a:prstGeom>
          <a:noFill/>
          <a:ln/>
        </p:spPr>
        <p:txBody>
          <a:bodyPr wrap="square" lIns="0" tIns="0" rIns="0" bIns="0" rtlCol="0" anchor="ctr"/>
          <a:lstStyle/>
          <a:p>
            <a:pPr indent="0" marL="0">
              <a:buNone/>
            </a:pPr>
            <a:r>
              <a:rPr lang="en-US" sz="1350" i="1" dirty="0">
                <a:solidFill>
                  <a:srgbClr val="2C5F2D"/>
                </a:solidFill>
                <a:latin typeface="Calibri" pitchFamily="34" charset="0"/>
                <a:ea typeface="Calibri" pitchFamily="34" charset="-122"/>
                <a:cs typeface="Calibri" pitchFamily="34" charset="-120"/>
              </a:rPr>
              <a:t>The training permit issues after step 1 and covers steps 2–3 and the consultation period — a lawful, supervised pathway to real client contact.</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11480"/>
            <a:ext cx="10972800" cy="640080"/>
          </a:xfrm>
          <a:prstGeom prst="rect">
            <a:avLst/>
          </a:prstGeom>
          <a:noFill/>
          <a:ln/>
        </p:spPr>
        <p:txBody>
          <a:bodyPr wrap="square" lIns="0" tIns="0" rIns="0" bIns="0" rtlCol="0" anchor="ctr"/>
          <a:lstStyle/>
          <a:p>
            <a:pPr indent="0" marL="0">
              <a:buNone/>
            </a:pPr>
            <a:r>
              <a:rPr lang="en-US" sz="3600" b="1" dirty="0">
                <a:solidFill>
                  <a:srgbClr val="2C5F2D"/>
                </a:solidFill>
                <a:latin typeface="Cambria" pitchFamily="34" charset="0"/>
                <a:ea typeface="Cambria" pitchFamily="34" charset="-122"/>
                <a:cs typeface="Cambria" pitchFamily="34" charset="-120"/>
              </a:rPr>
              <a:t>Consultation Sign-Off: Cases, Not Just Hours</a:t>
            </a:r>
            <a:endParaRPr lang="en-US" sz="3600" dirty="0"/>
          </a:p>
        </p:txBody>
      </p:sp>
      <p:sp>
        <p:nvSpPr>
          <p:cNvPr id="3" name="Shape 1"/>
          <p:cNvSpPr/>
          <p:nvPr/>
        </p:nvSpPr>
        <p:spPr>
          <a:xfrm>
            <a:off x="640080" y="1463040"/>
            <a:ext cx="10972800" cy="1325880"/>
          </a:xfrm>
          <a:prstGeom prst="roundRect">
            <a:avLst>
              <a:gd name="adj" fmla="val 5517"/>
            </a:avLst>
          </a:prstGeom>
          <a:solidFill>
            <a:srgbClr val="F5F5F5"/>
          </a:solidFill>
          <a:ln w="9525">
            <a:solidFill>
              <a:srgbClr val="E0E0E0"/>
            </a:solidFill>
            <a:prstDash val="solid"/>
          </a:ln>
        </p:spPr>
      </p:sp>
      <p:sp>
        <p:nvSpPr>
          <p:cNvPr id="4" name="Text 2"/>
          <p:cNvSpPr/>
          <p:nvPr/>
        </p:nvSpPr>
        <p:spPr>
          <a:xfrm>
            <a:off x="914400" y="1627632"/>
            <a:ext cx="10424160" cy="411480"/>
          </a:xfrm>
          <a:prstGeom prst="rect">
            <a:avLst/>
          </a:prstGeom>
          <a:noFill/>
          <a:ln/>
        </p:spPr>
        <p:txBody>
          <a:bodyPr wrap="square" lIns="0" tIns="0" rIns="0" bIns="0" rtlCol="0" anchor="ctr"/>
          <a:lstStyle/>
          <a:p>
            <a:pPr indent="0" marL="0">
              <a:buNone/>
            </a:pPr>
            <a:r>
              <a:rPr lang="en-US" sz="1600" b="1" dirty="0">
                <a:solidFill>
                  <a:srgbClr val="2C5F2D"/>
                </a:solidFill>
                <a:latin typeface="Calibri" pitchFamily="34" charset="0"/>
                <a:ea typeface="Calibri" pitchFamily="34" charset="-122"/>
                <a:cs typeface="Calibri" pitchFamily="34" charset="-120"/>
              </a:rPr>
              <a:t>20–30 hours of supervision or consultation</a:t>
            </a:r>
            <a:endParaRPr lang="en-US" sz="1600" dirty="0"/>
          </a:p>
        </p:txBody>
      </p:sp>
      <p:sp>
        <p:nvSpPr>
          <p:cNvPr id="5" name="Text 3"/>
          <p:cNvSpPr/>
          <p:nvPr/>
        </p:nvSpPr>
        <p:spPr>
          <a:xfrm>
            <a:off x="914400" y="2039112"/>
            <a:ext cx="10424160" cy="685800"/>
          </a:xfrm>
          <a:prstGeom prst="rect">
            <a:avLst/>
          </a:prstGeom>
          <a:noFill/>
          <a:ln/>
        </p:spPr>
        <p:txBody>
          <a:bodyPr wrap="square" lIns="0" tIns="0" rIns="0" bIns="0" rtlCol="0" anchor="t"/>
          <a:lstStyle/>
          <a:p>
            <a:pPr indent="0" marL="0">
              <a:buNone/>
            </a:pPr>
            <a:r>
              <a:rPr lang="en-US" sz="1350" dirty="0">
                <a:solidFill>
                  <a:srgbClr val="263238"/>
                </a:solidFill>
                <a:latin typeface="Calibri" pitchFamily="34" charset="0"/>
                <a:ea typeface="Calibri" pitchFamily="34" charset="-122"/>
                <a:cs typeface="Calibri" pitchFamily="34" charset="-120"/>
              </a:rPr>
              <a:t>Completed during the training permit period, in addition to practicum hours. The current draft’s 10 mentoring hours never require the permittee to have seen a client.</a:t>
            </a:r>
            <a:endParaRPr lang="en-US" sz="1350" dirty="0"/>
          </a:p>
        </p:txBody>
      </p:sp>
      <p:sp>
        <p:nvSpPr>
          <p:cNvPr id="6" name="Shape 4"/>
          <p:cNvSpPr/>
          <p:nvPr/>
        </p:nvSpPr>
        <p:spPr>
          <a:xfrm>
            <a:off x="640080" y="2971800"/>
            <a:ext cx="10972800" cy="1325880"/>
          </a:xfrm>
          <a:prstGeom prst="roundRect">
            <a:avLst>
              <a:gd name="adj" fmla="val 5517"/>
            </a:avLst>
          </a:prstGeom>
          <a:solidFill>
            <a:srgbClr val="2C5F2D"/>
          </a:solidFill>
          <a:ln w="9525">
            <a:solidFill>
              <a:srgbClr val="E0E0E0"/>
            </a:solidFill>
            <a:prstDash val="solid"/>
          </a:ln>
        </p:spPr>
      </p:sp>
      <p:sp>
        <p:nvSpPr>
          <p:cNvPr id="7" name="Text 5"/>
          <p:cNvSpPr/>
          <p:nvPr/>
        </p:nvSpPr>
        <p:spPr>
          <a:xfrm>
            <a:off x="914400" y="3136392"/>
            <a:ext cx="10424160" cy="411480"/>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Two case presentations, formally evaluated</a:t>
            </a:r>
            <a:endParaRPr lang="en-US" sz="1600" dirty="0"/>
          </a:p>
        </p:txBody>
      </p:sp>
      <p:sp>
        <p:nvSpPr>
          <p:cNvPr id="8" name="Text 6"/>
          <p:cNvSpPr/>
          <p:nvPr/>
        </p:nvSpPr>
        <p:spPr>
          <a:xfrm>
            <a:off x="914400" y="3547872"/>
            <a:ext cx="10424160" cy="685800"/>
          </a:xfrm>
          <a:prstGeom prst="rect">
            <a:avLst/>
          </a:prstGeom>
          <a:noFill/>
          <a:ln/>
        </p:spPr>
        <p:txBody>
          <a:bodyPr wrap="square" lIns="0" tIns="0" rIns="0" bIns="0" rtlCol="0" anchor="t"/>
          <a:lstStyle/>
          <a:p>
            <a:pPr indent="0" marL="0">
              <a:buNone/>
            </a:pPr>
            <a:r>
              <a:rPr lang="en-US" sz="1350" dirty="0">
                <a:solidFill>
                  <a:srgbClr val="F5F5F5"/>
                </a:solidFill>
                <a:latin typeface="Calibri" pitchFamily="34" charset="0"/>
                <a:ea typeface="Calibri" pitchFamily="34" charset="-122"/>
                <a:cs typeface="Calibri" pitchFamily="34" charset="-120"/>
              </a:rPr>
              <a:t>Each new permittee presents at least two regulated-medicine cases of their own as biopsychosocial case conceptualizations — presenting concerns, risk and supportive factors, treatment considerations, and aftercare — with a standardized evaluation form completed on each (the Memoru model).</a:t>
            </a:r>
            <a:endParaRPr lang="en-US" sz="1350" dirty="0"/>
          </a:p>
        </p:txBody>
      </p:sp>
      <p:sp>
        <p:nvSpPr>
          <p:cNvPr id="9" name="Shape 7"/>
          <p:cNvSpPr/>
          <p:nvPr/>
        </p:nvSpPr>
        <p:spPr>
          <a:xfrm>
            <a:off x="640080" y="4480560"/>
            <a:ext cx="10972800" cy="1325880"/>
          </a:xfrm>
          <a:prstGeom prst="roundRect">
            <a:avLst>
              <a:gd name="adj" fmla="val 5517"/>
            </a:avLst>
          </a:prstGeom>
          <a:solidFill>
            <a:srgbClr val="F5F5F5"/>
          </a:solidFill>
          <a:ln w="9525">
            <a:solidFill>
              <a:srgbClr val="E0E0E0"/>
            </a:solidFill>
            <a:prstDash val="solid"/>
          </a:ln>
        </p:spPr>
      </p:sp>
      <p:sp>
        <p:nvSpPr>
          <p:cNvPr id="10" name="Text 8"/>
          <p:cNvSpPr/>
          <p:nvPr/>
        </p:nvSpPr>
        <p:spPr>
          <a:xfrm>
            <a:off x="914400" y="4645152"/>
            <a:ext cx="10424160" cy="411480"/>
          </a:xfrm>
          <a:prstGeom prst="rect">
            <a:avLst/>
          </a:prstGeom>
          <a:noFill/>
          <a:ln/>
        </p:spPr>
        <p:txBody>
          <a:bodyPr wrap="square" lIns="0" tIns="0" rIns="0" bIns="0" rtlCol="0" anchor="ctr"/>
          <a:lstStyle/>
          <a:p>
            <a:pPr indent="0" marL="0">
              <a:buNone/>
            </a:pPr>
            <a:r>
              <a:rPr lang="en-US" sz="1600" b="1" dirty="0">
                <a:solidFill>
                  <a:srgbClr val="2C5F2D"/>
                </a:solidFill>
                <a:latin typeface="Calibri" pitchFamily="34" charset="0"/>
                <a:ea typeface="Calibri" pitchFamily="34" charset="-122"/>
                <a:cs typeface="Calibri" pitchFamily="34" charset="-120"/>
              </a:rPr>
              <a:t>An end-of-life checkpoint</a:t>
            </a:r>
            <a:endParaRPr lang="en-US" sz="1600" dirty="0"/>
          </a:p>
        </p:txBody>
      </p:sp>
      <p:sp>
        <p:nvSpPr>
          <p:cNvPr id="11" name="Text 9"/>
          <p:cNvSpPr/>
          <p:nvPr/>
        </p:nvSpPr>
        <p:spPr>
          <a:xfrm>
            <a:off x="914400" y="5056632"/>
            <a:ext cx="10424160" cy="685800"/>
          </a:xfrm>
          <a:prstGeom prst="rect">
            <a:avLst/>
          </a:prstGeom>
          <a:noFill/>
          <a:ln/>
        </p:spPr>
        <p:txBody>
          <a:bodyPr wrap="square" lIns="0" tIns="0" rIns="0" bIns="0" rtlCol="0" anchor="t"/>
          <a:lstStyle/>
          <a:p>
            <a:pPr indent="0" marL="0">
              <a:buNone/>
            </a:pPr>
            <a:r>
              <a:rPr lang="en-US" sz="1350" dirty="0">
                <a:solidFill>
                  <a:srgbClr val="263238"/>
                </a:solidFill>
                <a:latin typeface="Calibri" pitchFamily="34" charset="0"/>
                <a:ea typeface="Calibri" pitchFamily="34" charset="-122"/>
                <a:cs typeface="Calibri" pitchFamily="34" charset="-120"/>
              </a:rPr>
              <a:t>Before serving end-of-life participants independently: at least one co-facilitated end-of-life case and one presented in supervision.</a:t>
            </a:r>
            <a:endParaRPr lang="en-US" sz="1350" dirty="0"/>
          </a:p>
        </p:txBody>
      </p:sp>
      <p:sp>
        <p:nvSpPr>
          <p:cNvPr id="12" name="Text 10"/>
          <p:cNvSpPr/>
          <p:nvPr/>
        </p:nvSpPr>
        <p:spPr>
          <a:xfrm>
            <a:off x="640080" y="6080760"/>
            <a:ext cx="10972800" cy="411480"/>
          </a:xfrm>
          <a:prstGeom prst="rect">
            <a:avLst/>
          </a:prstGeom>
          <a:noFill/>
          <a:ln/>
        </p:spPr>
        <p:txBody>
          <a:bodyPr wrap="square" lIns="0" tIns="0" rIns="0" bIns="0" rtlCol="0" anchor="ctr"/>
          <a:lstStyle/>
          <a:p>
            <a:pPr indent="0" marL="0">
              <a:buNone/>
            </a:pPr>
            <a:r>
              <a:rPr lang="en-US" sz="1400" i="1" dirty="0">
                <a:solidFill>
                  <a:srgbClr val="2C5F2D"/>
                </a:solidFill>
                <a:latin typeface="Calibri" pitchFamily="34" charset="0"/>
                <a:ea typeface="Calibri" pitchFamily="34" charset="-122"/>
                <a:cs typeface="Calibri" pitchFamily="34" charset="-120"/>
              </a:rPr>
              <a:t>A meaningful competency checkpoint at modest administrative cost.</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2C5F2D"/>
        </a:solidFill>
      </p:bgPr>
    </p:bg>
    <p:spTree>
      <p:nvGrpSpPr>
        <p:cNvPr id="1" name=""/>
        <p:cNvGrpSpPr/>
        <p:nvPr/>
      </p:nvGrpSpPr>
      <p:grpSpPr>
        <a:xfrm>
          <a:off x="0" y="0"/>
          <a:ext cx="0" cy="0"/>
          <a:chOff x="0" y="0"/>
          <a:chExt cx="0" cy="0"/>
        </a:xfrm>
      </p:grpSpPr>
      <p:sp>
        <p:nvSpPr>
          <p:cNvPr id="2" name="Text 0"/>
          <p:cNvSpPr/>
          <p:nvPr/>
        </p:nvSpPr>
        <p:spPr>
          <a:xfrm>
            <a:off x="822960" y="502920"/>
            <a:ext cx="10515600" cy="64008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Open Questions for the Committee</a:t>
            </a:r>
            <a:endParaRPr lang="en-US" sz="3600" dirty="0"/>
          </a:p>
        </p:txBody>
      </p:sp>
      <p:sp>
        <p:nvSpPr>
          <p:cNvPr id="3" name="Text 1"/>
          <p:cNvSpPr/>
          <p:nvPr/>
        </p:nvSpPr>
        <p:spPr>
          <a:xfrm>
            <a:off x="822960" y="1463040"/>
            <a:ext cx="10515600" cy="1051560"/>
          </a:xfrm>
          <a:prstGeom prst="rect">
            <a:avLst/>
          </a:prstGeom>
          <a:noFill/>
          <a:ln/>
        </p:spPr>
        <p:txBody>
          <a:bodyPr wrap="square" lIns="0" tIns="0" rIns="0" bIns="0" rtlCol="0" anchor="t"/>
          <a:lstStyle/>
          <a:p>
            <a:pPr indent="0" marL="0">
              <a:buNone/>
            </a:pPr>
            <a:r>
              <a:rPr lang="en-US" sz="1600" b="1" dirty="0">
                <a:solidFill>
                  <a:srgbClr val="97BC62"/>
                </a:solidFill>
                <a:latin typeface="Calibri" pitchFamily="34" charset="0"/>
                <a:ea typeface="Calibri" pitchFamily="34" charset="-122"/>
                <a:cs typeface="Calibri" pitchFamily="34" charset="-120"/>
              </a:rPr>
              <a:t>Indications and volume  —  </a:t>
            </a:r>
            <a:pPr indent="0" marL="0">
              <a:buNone/>
            </a:pPr>
            <a:r>
              <a:rPr lang="en-US" sz="1600" dirty="0">
                <a:solidFill>
                  <a:srgbClr val="F5F5F5"/>
                </a:solidFill>
                <a:latin typeface="Calibri" pitchFamily="34" charset="0"/>
                <a:ea typeface="Calibri" pitchFamily="34" charset="-122"/>
                <a:cs typeface="Calibri" pitchFamily="34" charset="-120"/>
              </a:rPr>
              <a:t>Current indications limit patients — and therefore practicum placements. MDD (proposed for 2027) and GAD would change feasibility materially.</a:t>
            </a:r>
            <a:endParaRPr lang="en-US" sz="1600" dirty="0"/>
          </a:p>
        </p:txBody>
      </p:sp>
      <p:sp>
        <p:nvSpPr>
          <p:cNvPr id="4" name="Text 2"/>
          <p:cNvSpPr/>
          <p:nvPr/>
        </p:nvSpPr>
        <p:spPr>
          <a:xfrm>
            <a:off x="822960" y="2670048"/>
            <a:ext cx="10515600" cy="1051560"/>
          </a:xfrm>
          <a:prstGeom prst="rect">
            <a:avLst/>
          </a:prstGeom>
          <a:noFill/>
          <a:ln/>
        </p:spPr>
        <p:txBody>
          <a:bodyPr wrap="square" lIns="0" tIns="0" rIns="0" bIns="0" rtlCol="0" anchor="t"/>
          <a:lstStyle/>
          <a:p>
            <a:pPr indent="0" marL="0">
              <a:buNone/>
            </a:pPr>
            <a:r>
              <a:rPr lang="en-US" sz="1600" b="1" dirty="0">
                <a:solidFill>
                  <a:srgbClr val="97BC62"/>
                </a:solidFill>
                <a:latin typeface="Calibri" pitchFamily="34" charset="0"/>
                <a:ea typeface="Calibri" pitchFamily="34" charset="-122"/>
                <a:cs typeface="Calibri" pitchFamily="34" charset="-120"/>
              </a:rPr>
              <a:t>Addiction and SUD teaching  —  </a:t>
            </a:r>
            <a:pPr indent="0" marL="0">
              <a:buNone/>
            </a:pPr>
            <a:r>
              <a:rPr lang="en-US" sz="1600" dirty="0">
                <a:solidFill>
                  <a:srgbClr val="F5F5F5"/>
                </a:solidFill>
                <a:latin typeface="Calibri" pitchFamily="34" charset="0"/>
                <a:ea typeface="Calibri" pitchFamily="34" charset="-122"/>
                <a:cs typeface="Calibri" pitchFamily="34" charset="-120"/>
              </a:rPr>
              <a:t>Nicotine use disorder is an approved indication; does the curriculum need a dedicated addiction/SUD plan?</a:t>
            </a:r>
            <a:endParaRPr lang="en-US" sz="1600" dirty="0"/>
          </a:p>
        </p:txBody>
      </p:sp>
      <p:sp>
        <p:nvSpPr>
          <p:cNvPr id="5" name="Text 3"/>
          <p:cNvSpPr/>
          <p:nvPr/>
        </p:nvSpPr>
        <p:spPr>
          <a:xfrm>
            <a:off x="822960" y="3877056"/>
            <a:ext cx="10515600" cy="1051560"/>
          </a:xfrm>
          <a:prstGeom prst="rect">
            <a:avLst/>
          </a:prstGeom>
          <a:noFill/>
          <a:ln/>
        </p:spPr>
        <p:txBody>
          <a:bodyPr wrap="square" lIns="0" tIns="0" rIns="0" bIns="0" rtlCol="0" anchor="t"/>
          <a:lstStyle/>
          <a:p>
            <a:pPr indent="0" marL="0">
              <a:buNone/>
            </a:pPr>
            <a:r>
              <a:rPr lang="en-US" sz="1600" b="1" dirty="0">
                <a:solidFill>
                  <a:srgbClr val="97BC62"/>
                </a:solidFill>
                <a:latin typeface="Calibri" pitchFamily="34" charset="0"/>
                <a:ea typeface="Calibri" pitchFamily="34" charset="-122"/>
                <a:cs typeface="Calibri" pitchFamily="34" charset="-120"/>
              </a:rPr>
              <a:t>Instructor vetting  —  </a:t>
            </a:r>
            <a:pPr indent="0" marL="0">
              <a:buNone/>
            </a:pPr>
            <a:r>
              <a:rPr lang="en-US" sz="1600" dirty="0">
                <a:solidFill>
                  <a:srgbClr val="F5F5F5"/>
                </a:solidFill>
                <a:latin typeface="Calibri" pitchFamily="34" charset="0"/>
                <a:ea typeface="Calibri" pitchFamily="34" charset="-122"/>
                <a:cs typeface="Calibri" pitchFamily="34" charset="-120"/>
              </a:rPr>
              <a:t>If practicum placements are decoupled from training programs, who vets and approves site supervisors?</a:t>
            </a:r>
            <a:endParaRPr lang="en-US" sz="1600" dirty="0"/>
          </a:p>
        </p:txBody>
      </p:sp>
      <p:sp>
        <p:nvSpPr>
          <p:cNvPr id="6" name="Text 4"/>
          <p:cNvSpPr/>
          <p:nvPr/>
        </p:nvSpPr>
        <p:spPr>
          <a:xfrm>
            <a:off x="822960" y="5084064"/>
            <a:ext cx="10515600" cy="1051560"/>
          </a:xfrm>
          <a:prstGeom prst="rect">
            <a:avLst/>
          </a:prstGeom>
          <a:noFill/>
          <a:ln/>
        </p:spPr>
        <p:txBody>
          <a:bodyPr wrap="square" lIns="0" tIns="0" rIns="0" bIns="0" rtlCol="0" anchor="t"/>
          <a:lstStyle/>
          <a:p>
            <a:pPr indent="0" marL="0">
              <a:buNone/>
            </a:pPr>
            <a:r>
              <a:rPr lang="en-US" sz="1600" b="1" dirty="0">
                <a:solidFill>
                  <a:srgbClr val="97BC62"/>
                </a:solidFill>
                <a:latin typeface="Calibri" pitchFamily="34" charset="0"/>
                <a:ea typeface="Calibri" pitchFamily="34" charset="-122"/>
                <a:cs typeface="Calibri" pitchFamily="34" charset="-120"/>
              </a:rPr>
              <a:t>Federal timeline risk  —  </a:t>
            </a:r>
            <a:pPr indent="0" marL="0">
              <a:buNone/>
            </a:pPr>
            <a:r>
              <a:rPr lang="en-US" sz="1600" dirty="0">
                <a:solidFill>
                  <a:srgbClr val="F5F5F5"/>
                </a:solidFill>
                <a:latin typeface="Calibri" pitchFamily="34" charset="0"/>
                <a:ea typeface="Calibri" pitchFamily="34" charset="-122"/>
                <a:cs typeface="Calibri" pitchFamily="34" charset="-120"/>
              </a:rPr>
              <a:t>If FDA approval arrives with lighter therapy-support requirements, the 84-hour standard is easier to defend and sustain than Colorado’s 150.</a:t>
            </a:r>
            <a:endParaRPr lang="en-US" sz="1600" dirty="0"/>
          </a:p>
        </p:txBody>
      </p:sp>
      <p:sp>
        <p:nvSpPr>
          <p:cNvPr id="7" name="Text 5"/>
          <p:cNvSpPr/>
          <p:nvPr/>
        </p:nvSpPr>
        <p:spPr>
          <a:xfrm>
            <a:off x="822960" y="6263640"/>
            <a:ext cx="10515600" cy="365760"/>
          </a:xfrm>
          <a:prstGeom prst="rect">
            <a:avLst/>
          </a:prstGeom>
          <a:noFill/>
          <a:ln/>
        </p:spPr>
        <p:txBody>
          <a:bodyPr wrap="square" lIns="0" tIns="0" rIns="0" bIns="0" rtlCol="0" anchor="ctr"/>
          <a:lstStyle/>
          <a:p>
            <a:pPr indent="0" marL="0">
              <a:buNone/>
            </a:pPr>
            <a:r>
              <a:rPr lang="en-US" sz="1200" i="1" dirty="0">
                <a:solidFill>
                  <a:srgbClr val="97BC62"/>
                </a:solidFill>
                <a:latin typeface="Calibri" pitchFamily="34" charset="0"/>
                <a:ea typeface="Calibri" pitchFamily="34" charset="-122"/>
                <a:cs typeface="Calibri" pitchFamily="34" charset="-120"/>
              </a:rPr>
              <a:t>Full recommendations, curriculum table, and sources in the written draft of 7-17-26.</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2026-07-17T15:13:42Z</dcterms:created>
  <dcterms:modified xsi:type="dcterms:W3CDTF">2026-07-17T15:13:42Z</dcterms:modified>
</cp:coreProperties>
</file>